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0"/>
  </p:notesMasterIdLst>
  <p:sldIdLst>
    <p:sldId id="859" r:id="rId3"/>
    <p:sldId id="1238" r:id="rId4"/>
    <p:sldId id="1244" r:id="rId5"/>
    <p:sldId id="1253" r:id="rId6"/>
    <p:sldId id="1254" r:id="rId7"/>
    <p:sldId id="1255" r:id="rId8"/>
    <p:sldId id="1286" r:id="rId9"/>
    <p:sldId id="1256" r:id="rId10"/>
    <p:sldId id="1257" r:id="rId11"/>
    <p:sldId id="1258" r:id="rId12"/>
    <p:sldId id="1261" r:id="rId13"/>
    <p:sldId id="1259" r:id="rId14"/>
    <p:sldId id="1260" r:id="rId15"/>
    <p:sldId id="1262" r:id="rId16"/>
    <p:sldId id="1287" r:id="rId17"/>
    <p:sldId id="1266" r:id="rId18"/>
    <p:sldId id="1267" r:id="rId19"/>
    <p:sldId id="1239" r:id="rId20"/>
    <p:sldId id="1268" r:id="rId21"/>
    <p:sldId id="1269" r:id="rId22"/>
    <p:sldId id="1288" r:id="rId23"/>
    <p:sldId id="1270" r:id="rId24"/>
    <p:sldId id="1273" r:id="rId25"/>
    <p:sldId id="1274" r:id="rId26"/>
    <p:sldId id="1275" r:id="rId27"/>
    <p:sldId id="1276" r:id="rId28"/>
    <p:sldId id="1278" r:id="rId29"/>
    <p:sldId id="1279" r:id="rId30"/>
    <p:sldId id="1290" r:id="rId31"/>
    <p:sldId id="1289" r:id="rId32"/>
    <p:sldId id="1291" r:id="rId33"/>
    <p:sldId id="1292" r:id="rId34"/>
    <p:sldId id="1280" r:id="rId35"/>
    <p:sldId id="1282" r:id="rId36"/>
    <p:sldId id="1281" r:id="rId37"/>
    <p:sldId id="1285" r:id="rId38"/>
    <p:sldId id="1284" r:id="rId39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8ECDD"/>
    <a:srgbClr val="00AEEF"/>
    <a:srgbClr val="F38928"/>
    <a:srgbClr val="FBC9BC"/>
    <a:srgbClr val="FEE2D1"/>
    <a:srgbClr val="F36821"/>
    <a:srgbClr val="D3ECE9"/>
    <a:srgbClr val="E6E1EF"/>
    <a:srgbClr val="FF0000"/>
    <a:srgbClr val="8DC36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860" autoAdjust="0"/>
    <p:restoredTop sz="94606" autoAdjust="0"/>
  </p:normalViewPr>
  <p:slideViewPr>
    <p:cSldViewPr showGuides="1">
      <p:cViewPr varScale="1">
        <p:scale>
          <a:sx n="106" d="100"/>
          <a:sy n="106" d="100"/>
        </p:scale>
        <p:origin x="894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3" Type="http://schemas.openxmlformats.org/officeDocument/2006/relationships/tableStyles" Target="tableStyles.xml"/><Relationship Id="rId42" Type="http://schemas.openxmlformats.org/officeDocument/2006/relationships/viewProps" Target="viewProps.xml"/><Relationship Id="rId41" Type="http://schemas.openxmlformats.org/officeDocument/2006/relationships/presProps" Target="presProps.xml"/><Relationship Id="rId4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39" Type="http://schemas.openxmlformats.org/officeDocument/2006/relationships/slide" Target="slides/slide37.xml"/><Relationship Id="rId38" Type="http://schemas.openxmlformats.org/officeDocument/2006/relationships/slide" Target="slides/slide36.xml"/><Relationship Id="rId37" Type="http://schemas.openxmlformats.org/officeDocument/2006/relationships/slide" Target="slides/slide35.xml"/><Relationship Id="rId36" Type="http://schemas.openxmlformats.org/officeDocument/2006/relationships/slide" Target="slides/slide34.xml"/><Relationship Id="rId35" Type="http://schemas.openxmlformats.org/officeDocument/2006/relationships/slide" Target="slides/slide33.xml"/><Relationship Id="rId34" Type="http://schemas.openxmlformats.org/officeDocument/2006/relationships/slide" Target="slides/slide32.xml"/><Relationship Id="rId33" Type="http://schemas.openxmlformats.org/officeDocument/2006/relationships/slide" Target="slides/slide31.xml"/><Relationship Id="rId32" Type="http://schemas.openxmlformats.org/officeDocument/2006/relationships/slide" Target="slides/slide30.xml"/><Relationship Id="rId31" Type="http://schemas.openxmlformats.org/officeDocument/2006/relationships/slide" Target="slides/slide29.xml"/><Relationship Id="rId30" Type="http://schemas.openxmlformats.org/officeDocument/2006/relationships/slide" Target="slides/slide28.xml"/><Relationship Id="rId3" Type="http://schemas.openxmlformats.org/officeDocument/2006/relationships/slide" Target="slides/slide1.xml"/><Relationship Id="rId29" Type="http://schemas.openxmlformats.org/officeDocument/2006/relationships/slide" Target="slides/slide27.xml"/><Relationship Id="rId28" Type="http://schemas.openxmlformats.org/officeDocument/2006/relationships/slide" Target="slides/slide26.xml"/><Relationship Id="rId27" Type="http://schemas.openxmlformats.org/officeDocument/2006/relationships/slide" Target="slides/slide25.xml"/><Relationship Id="rId26" Type="http://schemas.openxmlformats.org/officeDocument/2006/relationships/slide" Target="slides/slide24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5159102" y="-27384"/>
            <a:ext cx="67687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实验班提优训练</a:t>
            </a:r>
            <a:r>
              <a:rPr lang="zh-CN" altLang="en-US" sz="2000" baseline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高中物理 选择性必修 第三册 </a:t>
            </a:r>
            <a:r>
              <a:rPr lang="en-US" altLang="zh-CN" sz="2000" baseline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SDKJ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1.png"/><Relationship Id="rId1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3.png"/><Relationship Id="rId1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3.png"/><Relationship Id="rId1" Type="http://schemas.openxmlformats.org/officeDocument/2006/relationships/image" Target="../media/image12.png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image" Target="../media/image15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8.png"/></Relationships>
</file>

<file path=ppt/slides/_rels/slide18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21.png"/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image" Target="../media/image1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3.png"/><Relationship Id="rId1" Type="http://schemas.openxmlformats.org/officeDocument/2006/relationships/image" Target="../media/image2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5.png"/><Relationship Id="rId1" Type="http://schemas.openxmlformats.org/officeDocument/2006/relationships/image" Target="../media/image24.png"/></Relationships>
</file>

<file path=ppt/slides/_rels/slide2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image" Target="../media/image26.png"/></Relationships>
</file>

<file path=ppt/slides/_rels/slide2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29.png"/><Relationship Id="rId2" Type="http://schemas.openxmlformats.org/officeDocument/2006/relationships/image" Target="../media/image27.png"/><Relationship Id="rId1" Type="http://schemas.openxmlformats.org/officeDocument/2006/relationships/image" Target="../media/image28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1.png"/><Relationship Id="rId1" Type="http://schemas.openxmlformats.org/officeDocument/2006/relationships/image" Target="../media/image30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2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8.png"/><Relationship Id="rId1" Type="http://schemas.openxmlformats.org/officeDocument/2006/relationships/image" Target="../media/image27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3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0.png"/><Relationship Id="rId1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4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6.png"/><Relationship Id="rId1" Type="http://schemas.openxmlformats.org/officeDocument/2006/relationships/image" Target="../media/image35.png"/></Relationships>
</file>

<file path=ppt/slides/_rels/slide3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28.png"/><Relationship Id="rId2" Type="http://schemas.openxmlformats.org/officeDocument/2006/relationships/image" Target="../media/image36.png"/><Relationship Id="rId1" Type="http://schemas.openxmlformats.org/officeDocument/2006/relationships/image" Target="../media/image27.pn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7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8.png"/><Relationship Id="rId1" Type="http://schemas.openxmlformats.org/officeDocument/2006/relationships/image" Target="../media/image27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8.png"/><Relationship Id="rId1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6.png"/><Relationship Id="rId1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7.png"/><Relationship Id="rId1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8.png"/><Relationship Id="rId1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34327" y="1779781"/>
            <a:ext cx="11523345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</a:t>
            </a:r>
            <a:r>
              <a:rPr lang="en-US" altLang="zh-CN" sz="540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</a:t>
            </a:r>
            <a:r>
              <a:rPr lang="zh-CN" altLang="en-US" sz="540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章  分子</a:t>
            </a: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动理论与气体实验</a:t>
            </a:r>
            <a:r>
              <a:rPr lang="zh-CN" altLang="en-US" sz="540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定律</a:t>
            </a:r>
            <a:endParaRPr lang="en-US" altLang="zh-CN" sz="540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</a:t>
            </a:r>
            <a:r>
              <a:rPr lang="en-US" altLang="zh-CN" sz="5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</a:t>
            </a:r>
            <a:r>
              <a:rPr lang="zh-CN" altLang="en-US" sz="5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节　分子动理论的基本观点</a:t>
            </a:r>
            <a:endParaRPr lang="zh-CN" altLang="en-US" sz="54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54647" y="5518219"/>
            <a:ext cx="648072" cy="361950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65041"/>
            <a:ext cx="11485848" cy="563231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</a:t>
            </a:r>
            <a:r>
              <a:rPr lang="zh-CN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物体</a:t>
            </a:r>
            <a:r>
              <a:rPr lang="zh-CN" altLang="zh-CN" b="1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的内能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分子动能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）定义：做热运动的分子所具有的动能叫作分子动能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）分子热运动的平均动能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热现象研究的是组成系统的大量分子整体表现的热学性质，重要的不是系统中单个分子的动能，而是所有分子的动能的平均值，这个平均值称为分子热运动的平均动能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）温度的微观解释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温度是物体内分子热运动的平均动能的标志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温度越高，分子热运动的平均动能越大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知识点5.EPS" descr="id:214748925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6574" y="1127641"/>
            <a:ext cx="1141725" cy="303285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34566" y="2420888"/>
            <a:ext cx="11521280" cy="1152128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494637"/>
            <a:ext cx="11485848" cy="120032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温度相同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分子热运动的平均动能相等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而不同种类的分子的平均速率不一定相等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关键提醒Z.EPS" descr="id:214748926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2657237"/>
            <a:ext cx="1539041" cy="303444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12941"/>
            <a:ext cx="11485848" cy="390023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分子势能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）定义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由于分子间存在着相互作用力，分子具有由它们的相对位置决定的势能，这种势能称为分子势能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分子势能的变化由分子间作用力做功来确定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）决定因素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宏观上：分子势能的大小与物体的体积有关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微观上：分子势能与分子间的距离有关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06160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）分子势能与分子间距离的关系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spc="-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</a:t>
            </a:r>
            <a:r>
              <a:rPr lang="en-US" altLang="zh-CN" b="1" i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＞</a:t>
            </a:r>
            <a:r>
              <a:rPr lang="en-US" altLang="zh-CN" b="1" i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b="1" spc="-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时，分子间作用力表现为引力，若</a:t>
            </a:r>
            <a:r>
              <a:rPr lang="en-US" altLang="zh-CN" b="1" i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增大，需克服引力做功，分子势能增加</a:t>
            </a:r>
            <a:r>
              <a:rPr lang="en-US" altLang="zh-CN" b="1" spc="-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spc="-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spc="-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</a:t>
            </a:r>
            <a:r>
              <a:rPr lang="en-US" altLang="zh-CN" b="1" i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＜</a:t>
            </a:r>
            <a:r>
              <a:rPr lang="en-US" altLang="zh-CN" b="1" i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b="1" spc="-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时，分子间作用力表现为斥力，若</a:t>
            </a:r>
            <a:r>
              <a:rPr lang="en-US" altLang="zh-CN" b="1" i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减小，需克服斥力做功，分子势能增加</a:t>
            </a:r>
            <a:r>
              <a:rPr lang="en-US" altLang="zh-CN" b="1" spc="-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spc="-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时，分子间作用力为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，分子势能最小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btt1.jpg" descr="id:2147489270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655046" y="3573016"/>
            <a:ext cx="2673934" cy="2304256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56222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物体的内能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）定义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物体的所有分子热运动的动能与分子势能的总和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）内能的普遍性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组成物体的分子永不停息地做无规则运动，分子间存在着相互作用力，所以任何物体都具有内能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）决定因素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从宏观上看，物体内能的大小与物体的质量、温度和体积三个因素有关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从微观上看，物体内能的大小与组成物体的分子总数、分子热运动的平均动能和分子间的距离三个因素有关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34566" y="2420888"/>
            <a:ext cx="11521280" cy="720080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494637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物体的内能与机械能无关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关键提醒Z.EPS" descr="id:214748926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2657237"/>
            <a:ext cx="1539041" cy="303444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1455214"/>
                <a:ext cx="11485848" cy="3485954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b="1" smtClean="0">
                    <a:solidFill>
                      <a:srgbClr val="1EB26A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            </a:t>
                </a:r>
                <a:r>
                  <a:rPr lang="zh-CN" altLang="zh-CN" b="1" smtClean="0">
                    <a:solidFill>
                      <a:srgbClr val="1EB26A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阿</a:t>
                </a:r>
                <a:r>
                  <a:rPr lang="zh-CN" altLang="zh-CN" b="1">
                    <a:solidFill>
                      <a:srgbClr val="1EB26A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伏伽德罗常数的应用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）已知固体或液体的摩尔体积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mol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和一个分子的体积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，则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𝑽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𝐦𝐨𝐥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𝐕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𝟎</m:t>
                            </m:r>
                          </m:sub>
                        </m:sSub>
                      </m:den>
                    </m:f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；反之亦可估算分子体积的大小（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对于气体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表示一个气体分子所占空间大小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）已知物质的摩尔质量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和一个分子的质量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，则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𝑴</m:t>
                        </m:r>
                      </m:num>
                      <m:den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𝒎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𝟎</m:t>
                            </m:r>
                          </m:sub>
                        </m:sSub>
                      </m:den>
                    </m:f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；反之亦可估算分子的质量（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无论固体、液体还是气体均适用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1455214"/>
                <a:ext cx="11485848" cy="3485954"/>
              </a:xfrm>
              <a:blipFill rotWithShape="1">
                <a:blip r:embed="rId1"/>
                <a:stretch>
                  <a:fillRect l="-2" t="-12" r="1" b="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24要点破.EPS" descr="id:214748928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854846" y="692696"/>
            <a:ext cx="6596380" cy="569595"/>
          </a:xfrm>
          <a:prstGeom prst="rect">
            <a:avLst/>
          </a:prstGeom>
        </p:spPr>
      </p:pic>
      <p:pic>
        <p:nvPicPr>
          <p:cNvPr id="4" name="要点1.EPS" descr="id:2147489291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06574" y="1628800"/>
            <a:ext cx="864096" cy="303219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5532668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）已知物体的体积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和摩尔体积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mol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，则物体中含有的分子数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𝑽</m:t>
                        </m:r>
                      </m:num>
                      <m:den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𝑽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𝐦𝐨𝐥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𝒎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𝝆</m:t>
                        </m:r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𝑽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𝐦𝐨𝐥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其中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ρ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是物体的密度，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是物体的质量（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无论固体、液体还是气体均适用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）已知物体的质量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和摩尔质量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，则物体中含有的分子数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𝒎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𝑴</m:t>
                        </m:r>
                      </m:den>
                    </m:f>
                  </m:oMath>
                </a14:m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无论固体、液体还是气体均适用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5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）已知物质的摩尔体积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mol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、摩尔质量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和密度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ρ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，则分子体积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𝑽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𝐦𝐨𝐥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𝑵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𝐀</m:t>
                            </m:r>
                          </m:sub>
                        </m:sSub>
                      </m:den>
                    </m:f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𝑴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𝝆</m:t>
                        </m:r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𝑵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𝐀</m:t>
                            </m:r>
                          </m:sub>
                        </m:sSub>
                      </m:den>
                    </m:f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，如果把分子简化成球体，则可进一步求出分子的直径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rad>
                      <m:rad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𝟑</m:t>
                        </m:r>
                      </m:deg>
                      <m:e>
                        <m:f>
                          <m:f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𝟔</m:t>
                            </m:r>
                            <m:sSub>
                              <m:sSubPr>
                                <m:ctrlPr>
                                  <a:rPr lang="zh-CN" altLang="zh-CN" b="1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CN" b="1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𝐕</m:t>
                                </m:r>
                              </m:e>
                              <m:sub>
                                <m:r>
                                  <a:rPr lang="en-US" altLang="zh-CN" b="1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𝟎</m:t>
                                </m:r>
                              </m:sub>
                            </m:sSub>
                          </m:num>
                          <m:den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𝛑</m:t>
                            </m:r>
                          </m:den>
                        </m:f>
                      </m:e>
                    </m:rad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rad>
                      <m:rad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𝟑</m:t>
                        </m:r>
                      </m:deg>
                      <m:e>
                        <m:f>
                          <m:f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𝟔</m:t>
                            </m:r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𝑴</m:t>
                            </m:r>
                          </m:num>
                          <m:den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𝛑</m:t>
                            </m:r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𝝆</m:t>
                            </m:r>
                            <m:sSub>
                              <m:sSubPr>
                                <m:ctrlPr>
                                  <a:rPr lang="zh-CN" altLang="zh-CN" b="1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CN" b="1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𝑵</m:t>
                                </m:r>
                              </m:e>
                              <m:sub>
                                <m:r>
                                  <a:rPr lang="en-US" altLang="zh-CN" b="1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𝐀</m:t>
                                </m:r>
                              </m:sub>
                            </m:sSub>
                          </m:den>
                        </m:f>
                      </m:e>
                    </m:rad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一般适用于固体和液体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5532668"/>
              </a:xfrm>
              <a:blipFill rotWithShape="1">
                <a:blip r:embed="rId1"/>
                <a:stretch>
                  <a:fillRect l="-2" t="-11" r="1" b="1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34566" y="1052736"/>
            <a:ext cx="11521280" cy="468052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1124744"/>
                <a:ext cx="11485848" cy="2327688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zh-CN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</a:t>
                </a:r>
                <a:r>
                  <a:rPr lang="en-US" altLang="zh-CN" b="1" i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</a:t>
                </a:r>
                <a:r>
                  <a:rPr lang="zh-CN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球体模型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indent="612140"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固体和液体可看作是由一个一个紧挨着的球形分子排列而成的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忽略分子间空隙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如图所示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分子的直径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rad>
                      <m:rad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𝟑</m:t>
                        </m:r>
                      </m:deg>
                      <m:e>
                        <m:f>
                          <m:f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𝟔</m:t>
                            </m:r>
                            <m:sSub>
                              <m:sSubPr>
                                <m:ctrlPr>
                                  <a:rPr lang="zh-CN" altLang="zh-CN" b="1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CN" b="1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𝐕</m:t>
                                </m:r>
                              </m:e>
                              <m:sub>
                                <m:r>
                                  <a:rPr lang="en-US" altLang="zh-CN" b="1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𝟎</m:t>
                                </m:r>
                              </m:sub>
                            </m:sSub>
                          </m:num>
                          <m:den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𝛑</m:t>
                            </m:r>
                          </m:den>
                        </m:f>
                      </m:e>
                    </m:rad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rad>
                      <m:rad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𝟑</m:t>
                        </m:r>
                      </m:deg>
                      <m:e>
                        <m:f>
                          <m:f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𝟔</m:t>
                            </m:r>
                            <m:sSub>
                              <m:sSubPr>
                                <m:ctrlPr>
                                  <a:rPr lang="zh-CN" altLang="zh-CN" b="1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CN" b="1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𝐕</m:t>
                                </m:r>
                              </m:e>
                              <m:sub>
                                <m:r>
                                  <a:rPr lang="en-US" altLang="zh-CN" b="1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𝐦𝐨𝐥</m:t>
                                </m:r>
                              </m:sub>
                            </m:sSub>
                          </m:num>
                          <m:den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𝛑</m:t>
                            </m:r>
                            <m:sSub>
                              <m:sSubPr>
                                <m:ctrlPr>
                                  <a:rPr lang="zh-CN" altLang="zh-CN" b="1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CN" b="1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𝑵</m:t>
                                </m:r>
                              </m:e>
                              <m:sub>
                                <m:r>
                                  <a:rPr lang="en-US" altLang="zh-CN" b="1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𝐀</m:t>
                                </m:r>
                              </m:sub>
                            </m:sSub>
                          </m:den>
                        </m:f>
                      </m:e>
                    </m:rad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为分子体积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1124744"/>
                <a:ext cx="11485848" cy="2327688"/>
              </a:xfrm>
              <a:blipFill rotWithShape="1">
                <a:blip r:embed="rId2"/>
                <a:stretch>
                  <a:fillRect l="-2" t="-7" r="1" b="-575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拓展.EPS" descr="id:214748929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8582" y="1359352"/>
            <a:ext cx="1062990" cy="296545"/>
          </a:xfrm>
          <a:prstGeom prst="rect">
            <a:avLst/>
          </a:prstGeom>
        </p:spPr>
      </p:pic>
      <p:pic>
        <p:nvPicPr>
          <p:cNvPr id="5" name="KB2a.eps" descr="id:2147489305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871070" y="3645024"/>
            <a:ext cx="2790964" cy="1800200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3425825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6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）估算气体分子间的距离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indent="612140"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气体分子间的空隙很大，把气体按分子数分成若干个小立方体，每个气体分子位于每个小立方体的中心，每个小立方体是每个气体分子平均占有的活动空间，气体分子间的距离就等于小立方体的棱长，如图所示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每个气体分子平均占有的空间体积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V'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𝑽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𝐦𝐨𝐥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𝑵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𝐀</m:t>
                            </m:r>
                          </m:sub>
                        </m:sSub>
                      </m:den>
                    </m:f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𝑴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𝝆</m:t>
                        </m:r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𝑵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𝐀</m:t>
                            </m:r>
                          </m:sub>
                        </m:sSub>
                      </m:den>
                    </m:f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，分子间的距离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rad>
                      <m:radPr>
                        <m:ctrlP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Cambria Math" panose="02040503050406030204" pitchFamily="18" charset="0"/>
                          </a:rPr>
                        </m:ctrlPr>
                      </m:radPr>
                      <m:deg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Cambria Math" panose="02040503050406030204" pitchFamily="18" charset="0"/>
                          </a:rPr>
                          <m:t>𝟑</m:t>
                        </m:r>
                      </m:deg>
                      <m:e>
                        <m:sSubSup>
                          <m:sSubSupPr>
                            <m:ctrlP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Cambria Math" panose="02040503050406030204" pitchFamily="18" charset="0"/>
                              </a:rPr>
                              <m:t>𝑽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Cambria Math" panose="02040503050406030204" pitchFamily="18" charset="0"/>
                              </a:rPr>
                              <m:t>𝟎</m:t>
                            </m:r>
                          </m:sub>
                          <m:sup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MS Mincho" charset="0"/>
                                <a:cs typeface="Cambria Math" panose="02040503050406030204" pitchFamily="18" charset="0"/>
                              </a:rPr>
                              <m:t>＇</m:t>
                            </m:r>
                          </m:sup>
                        </m:sSubSup>
                      </m:e>
                    </m:rad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3425825"/>
              </a:xfrm>
              <a:blipFill rotWithShape="1">
                <a:blip r:embed="rId1"/>
                <a:stretch>
                  <a:fillRect l="-2" t="-18" r="1" b="1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KB2b.eps" descr="id:214748931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99062" y="4221088"/>
            <a:ext cx="3052350" cy="1944216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72816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</a:t>
            </a:r>
            <a:r>
              <a:rPr lang="zh-CN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分子</a:t>
            </a:r>
            <a:r>
              <a:rPr lang="zh-CN" altLang="zh-CN" b="1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动理论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分子动理论的基本观点：物体是由大量分子组成的，分子永不停息地做无规则运动，分子间存在着相互作用力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这是研究热现象的基础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知识过.EPS" descr="id:2147489207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2926854" y="764704"/>
            <a:ext cx="5804910" cy="501645"/>
          </a:xfrm>
          <a:prstGeom prst="rect">
            <a:avLst/>
          </a:prstGeom>
        </p:spPr>
      </p:pic>
      <p:pic>
        <p:nvPicPr>
          <p:cNvPr id="4" name="知识点1.EPS" descr="id:214748921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6574" y="1916832"/>
            <a:ext cx="1116965" cy="308610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4543680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       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拒绝烟草是每一位中学生时刻要提醒自己的行为准则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在一个高约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2.8 m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、面积约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10 m</a:t>
                </a:r>
                <a:r>
                  <a:rPr lang="en-US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的密闭性良好的办公室里，有一人吸了一支烟，已知在标准状况下，空气的摩尔体积为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22.4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10</a:t>
                </a:r>
                <a:r>
                  <a:rPr lang="zh-CN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m</a:t>
                </a:r>
                <a:r>
                  <a:rPr lang="en-US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/mol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人正常呼吸一次，吸入和呼出气体的体积都约为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300 cm</a:t>
                </a:r>
                <a:r>
                  <a:rPr lang="en-US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，一支烟大约可以吸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10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次，假定抽烟后被污染的空气会迅速均匀弥漫至整个空间，人及物品在房间内所占据的空间可以忽略不计，阿伏伽德罗常数为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6.02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10 </a:t>
                </a:r>
                <a:r>
                  <a:rPr lang="en-US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23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mol </a:t>
                </a:r>
                <a:r>
                  <a:rPr lang="zh-CN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，取</a:t>
                </a:r>
                <a14:m>
                  <m:oMath xmlns:m="http://schemas.openxmlformats.org/officeDocument/2006/math">
                    <m:rad>
                      <m:rad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𝟑</m:t>
                        </m:r>
                      </m:deg>
                      <m:e>
                        <m:f>
                          <m:f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𝟏𝟎𝟎𝟎</m:t>
                            </m:r>
                          </m:num>
                          <m:den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  <m:r>
                              <m:rPr>
                                <m:nor/>
                              </m:rP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.</m:t>
                            </m:r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𝟗</m:t>
                            </m:r>
                          </m:den>
                        </m:f>
                      </m:e>
                    </m:rad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7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，结果均保留两位有效数字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）估算该办公室单位体积内含有的被污染的空气分子数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4543680"/>
              </a:xfrm>
              <a:blipFill rotWithShape="1">
                <a:blip r:embed="rId1"/>
                <a:stretch>
                  <a:fillRect l="-2" t="-14" r="1" b="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24典例1.EPS" descr="id:214748931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6574" y="908720"/>
            <a:ext cx="1068705" cy="344170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1348325"/>
                <a:ext cx="11485848" cy="3592843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b="1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             </a:t>
                </a:r>
                <a:r>
                  <a:rPr lang="zh-CN" altLang="zh-CN" b="1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吸烟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者吸一支烟吸入的气体总体积为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10</a:t>
                </a:r>
                <a:r>
                  <a:rPr lang="en-US" altLang="zh-CN" b="1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300</a:t>
                </a:r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cm</a:t>
                </a:r>
                <a:r>
                  <a:rPr lang="en-US" altLang="zh-CN" b="1" baseline="300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000</a:t>
                </a:r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cm</a:t>
                </a:r>
                <a:r>
                  <a:rPr lang="en-US" altLang="zh-CN" b="1" baseline="300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抽烟后被污染的空气中含有空气分子数为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𝑽</m:t>
                        </m:r>
                      </m:num>
                      <m:den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𝑽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𝟎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en-US" altLang="zh-CN" b="1" baseline="-250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b="1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≈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𝟑</m:t>
                        </m:r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𝟎𝟎𝟎</m:t>
                        </m:r>
                        <m:r>
                          <a:rPr lang="en-US" altLang="zh-CN" b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×</m:t>
                        </m:r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𝟏𝟎</m:t>
                        </m:r>
                        <m:sSup>
                          <m:sSupPr>
                            <m:ctrlPr>
                              <a:rPr lang="zh-CN" altLang="zh-CN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a:rPr lang="en-US" altLang="zh-CN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−</m:t>
                            </m:r>
                            <m:r>
                              <a:rPr lang="en-US" altLang="zh-CN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𝟔</m:t>
                            </m:r>
                          </m:sup>
                        </m:sSup>
                      </m:num>
                      <m:den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𝟐𝟐</m:t>
                        </m:r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𝟒</m:t>
                        </m:r>
                        <m:r>
                          <a:rPr lang="en-US" altLang="zh-CN" b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×</m:t>
                        </m:r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𝟏𝟎</m:t>
                        </m:r>
                        <m:sSup>
                          <m:sSupPr>
                            <m:ctrlPr>
                              <a:rPr lang="zh-CN" altLang="zh-CN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a:rPr lang="en-US" altLang="zh-CN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−</m:t>
                            </m:r>
                            <m:r>
                              <a:rPr lang="en-US" altLang="zh-CN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𝟑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b="1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6.02</a:t>
                </a:r>
                <a:r>
                  <a:rPr lang="en-US" altLang="zh-CN" b="1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10</a:t>
                </a:r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 baseline="300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23</a:t>
                </a:r>
                <a:r>
                  <a:rPr lang="en-US" altLang="zh-CN" b="1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≈</a:t>
                </a:r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8</a:t>
                </a:r>
                <a:r>
                  <a:rPr lang="en-US" altLang="zh-CN" b="1">
                    <a:solidFill>
                      <a:srgbClr val="FF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10</a:t>
                </a:r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 baseline="300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22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个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则办公室单位体积内含有的被污染的空气分子数为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𝒏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𝒉𝑺</m:t>
                        </m:r>
                      </m:den>
                    </m:f>
                  </m:oMath>
                </a14:m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𝟖</m:t>
                        </m:r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  <m:r>
                          <a:rPr lang="en-US" altLang="zh-CN" b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×</m:t>
                        </m:r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𝟏𝟎</m:t>
                        </m:r>
                        <m:sSup>
                          <m:sSupPr>
                            <m:ctrlPr>
                              <a:rPr lang="zh-CN" altLang="zh-CN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a:rPr lang="en-US" altLang="zh-CN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𝟐𝟐</m:t>
                            </m:r>
                          </m:sup>
                        </m:sSup>
                        <m:r>
                          <m:rPr>
                            <m:nor/>
                          </m:rPr>
                          <a:rPr lang="zh-CN" altLang="zh-CN" b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个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𝟏𝟎</m:t>
                        </m:r>
                        <m:r>
                          <a:rPr lang="en-US" altLang="zh-CN" b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×</m:t>
                        </m:r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𝟖</m:t>
                        </m:r>
                        <m:sSup>
                          <m:sSupPr>
                            <m:ctrlPr>
                              <a:rPr lang="zh-CN" altLang="zh-CN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𝐦</m:t>
                            </m:r>
                          </m:e>
                          <m:sup>
                            <m:r>
                              <a:rPr lang="en-US" altLang="zh-CN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𝟑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b="1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≈</a:t>
                </a:r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2.9</a:t>
                </a:r>
                <a:r>
                  <a:rPr lang="en-US" altLang="zh-CN" b="1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10</a:t>
                </a:r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 baseline="30000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21</a:t>
                </a:r>
                <a:endParaRPr lang="en-US" altLang="zh-CN" b="1" baseline="30000" smtClean="0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个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/</a:t>
                </a:r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b="1" baseline="300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 smtClean="0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1348325"/>
                <a:ext cx="11485848" cy="3592843"/>
              </a:xfrm>
              <a:blipFill rotWithShape="1">
                <a:blip r:embed="rId1"/>
                <a:stretch>
                  <a:fillRect l="-2" t="-854" r="1" b="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24解析.EPS" descr="id:214748932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6574" y="1555774"/>
            <a:ext cx="798830" cy="284480"/>
          </a:xfrm>
          <a:prstGeom prst="rect">
            <a:avLst/>
          </a:prstGeom>
        </p:spPr>
      </p:pic>
      <p:sp>
        <p:nvSpPr>
          <p:cNvPr id="4" name="内容占位符 1"/>
          <p:cNvSpPr txBox="1"/>
          <p:nvPr/>
        </p:nvSpPr>
        <p:spPr bwMode="auto">
          <a:xfrm>
            <a:off x="360854" y="5013176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         2.9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10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 baseline="300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21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</a:t>
            </a:r>
            <a:r>
              <a:rPr lang="en-US" altLang="zh-CN" b="1" i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/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m</a:t>
            </a:r>
            <a:r>
              <a:rPr lang="en-US" altLang="zh-CN" b="1" baseline="300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</a:t>
            </a:r>
            <a:endParaRPr lang="zh-CN" altLang="en-US"/>
          </a:p>
        </p:txBody>
      </p:sp>
      <p:pic>
        <p:nvPicPr>
          <p:cNvPr id="5" name="24答案.EPS" descr="id:214748933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8582" y="5175776"/>
            <a:ext cx="792088" cy="2819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71027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）估算被污染的空气分子间的平均距离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0854" y="4516261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7.0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b="1" baseline="300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 baseline="300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24答案.EPS" descr="id:2147489333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78582" y="4738387"/>
            <a:ext cx="792088" cy="281930"/>
          </a:xfrm>
          <a:prstGeom prst="rect">
            <a:avLst/>
          </a:prstGeom>
        </p:spPr>
      </p:pic>
      <p:pic>
        <p:nvPicPr>
          <p:cNvPr id="5" name="24解析.EPS" descr="id:214748932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6574" y="2124281"/>
            <a:ext cx="798830" cy="28448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6" name="内容占位符 5"/>
              <p:cNvSpPr txBox="1"/>
              <p:nvPr/>
            </p:nvSpPr>
            <p:spPr bwMode="auto">
              <a:xfrm>
                <a:off x="360854" y="1916832"/>
                <a:ext cx="11485848" cy="267143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spAutoFit/>
              </a:bodyPr>
              <a:lstStyle>
                <a:lvl1pPr marL="0" indent="0" algn="just" rtl="0" fontAlgn="base">
                  <a:lnSpc>
                    <a:spcPct val="150000"/>
                  </a:lnSpc>
                  <a:spcBef>
                    <a:spcPts val="0"/>
                  </a:spcBef>
                  <a:spcAft>
                    <a:spcPct val="0"/>
                  </a:spcAft>
                  <a:buFontTx/>
                  <a:buNone/>
                  <a:tabLst>
                    <a:tab pos="5645150" algn="l"/>
                    <a:tab pos="9862820" algn="l"/>
                  </a:tabLst>
                  <a:defRPr sz="24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eaLnBrk="1" hangingPunct="0">
                  <a:spcAft>
                    <a:spcPts val="0"/>
                  </a:spcAft>
                </a:pPr>
                <a:r>
                  <a:rPr lang="en-US" altLang="zh-CN" b="1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           </a:t>
                </a:r>
                <a:r>
                  <a:rPr lang="zh-CN" altLang="zh-CN" b="1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每个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被污染的空气分子所占的空间体积为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eaLnBrk="1" hangingPunct="0">
                  <a:spcAft>
                    <a:spcPts val="0"/>
                  </a:spcAft>
                </a:pP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baseline="-250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𝟗</m:t>
                        </m:r>
                        <m:r>
                          <a:rPr lang="en-US" altLang="zh-CN" b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×</m:t>
                        </m:r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𝟏𝟎</m:t>
                        </m:r>
                        <m:sSup>
                          <m:sSupPr>
                            <m:ctrlPr>
                              <a:rPr lang="zh-CN" altLang="zh-CN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a:rPr lang="en-US" altLang="zh-CN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𝟐𝟏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b="1" baseline="300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eaLnBrk="1"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被污染的空气分子间的平均距离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eaLnBrk="1" hangingPunct="0">
                  <a:spcAft>
                    <a:spcPts val="0"/>
                  </a:spcAft>
                </a:pP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L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rad>
                      <m:radPr>
                        <m:ctrlPr>
                          <a:rPr lang="zh-CN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𝟑</m:t>
                        </m:r>
                      </m:deg>
                      <m:e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𝑽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b>
                        </m:sSub>
                      </m:e>
                    </m:rad>
                  </m:oMath>
                </a14:m>
                <a:r>
                  <a:rPr lang="en-US" altLang="zh-CN" b="1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≈</a:t>
                </a:r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7.0</a:t>
                </a:r>
                <a:r>
                  <a:rPr lang="en-US" altLang="zh-CN" b="1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10</a:t>
                </a:r>
                <a:r>
                  <a:rPr lang="zh-CN" altLang="zh-CN" b="1" baseline="300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b="1" baseline="300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8</a:t>
                </a:r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b="1" smtClean="0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6" name="内容占位符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60854" y="1916832"/>
                <a:ext cx="11485848" cy="2671437"/>
              </a:xfrm>
              <a:prstGeom prst="rect">
                <a:avLst/>
              </a:prstGeom>
              <a:blipFill rotWithShape="1">
                <a:blip r:embed="rId3"/>
                <a:stretch>
                  <a:fillRect l="-2" t="-15" r="1" b="15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63231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</a:t>
            </a:r>
            <a:r>
              <a:rPr lang="zh-CN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布朗运动、扩散现象和热运动的理解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布朗运动的观察记录图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endParaRPr lang="en-US" altLang="zh-CN" b="1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endParaRPr lang="en-US" altLang="zh-CN" b="1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折线图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既不是微粒的运动轨迹，也不是液体（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气体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）分子的运动轨迹，是微粒在不同时刻位置的连线，体现了微粒运动的无规则性，间接反映了液体（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气体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）分子的无规则运动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要点2.EPS" descr="id:2147489340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06574" y="908720"/>
            <a:ext cx="912495" cy="320040"/>
          </a:xfrm>
          <a:prstGeom prst="rect">
            <a:avLst/>
          </a:prstGeom>
        </p:spPr>
      </p:pic>
      <p:pic>
        <p:nvPicPr>
          <p:cNvPr id="4" name="ww164.jpg" descr="id:214748934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871070" y="2060848"/>
            <a:ext cx="2398395" cy="2398395"/>
          </a:xfrm>
          <a:prstGeom prst="rect">
            <a:avLst/>
          </a:prstGeo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扩散现象、布朗运动和热运动的比较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4" name="表格 3"/>
          <p:cNvGraphicFramePr>
            <a:graphicFrameLocks noGrp="1"/>
          </p:cNvGraphicFramePr>
          <p:nvPr/>
        </p:nvGraphicFramePr>
        <p:xfrm>
          <a:off x="406573" y="1447934"/>
          <a:ext cx="11377265" cy="4645362"/>
        </p:xfrm>
        <a:graphic>
          <a:graphicData uri="http://schemas.openxmlformats.org/drawingml/2006/table">
            <a:tbl>
              <a:tblPr firstRow="1" firstCol="1" bandRow="1"/>
              <a:tblGrid>
                <a:gridCol w="1226470"/>
                <a:gridCol w="1653851"/>
                <a:gridCol w="3096344"/>
                <a:gridCol w="3312368"/>
                <a:gridCol w="2088232"/>
              </a:tblGrid>
              <a:tr h="411451">
                <a:tc gridSpan="2">
                  <a:txBody>
                    <a:bodyPr/>
                    <a:lstStyle/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 hMerge="1"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扩散现象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布朗运动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热运动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</a:tr>
              <a:tr h="411451">
                <a:tc rowSpan="3"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不同点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主体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分子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固体微粒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0003" marR="50003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分子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45805">
                <a:tc vMerge="1"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观察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难</a:t>
                      </a:r>
                      <a:r>
                        <a:rPr 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易程度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光学显微镜下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观察不到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可以在光学显微镜下看到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肉眼看不到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0003" marR="50003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光学显微镜</a:t>
                      </a:r>
                      <a:r>
                        <a:rPr 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下观察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不到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2902">
                <a:tc vMerge="1"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影响因素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温度、</a:t>
                      </a:r>
                      <a:r>
                        <a:rPr 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浓度大小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温度、</a:t>
                      </a:r>
                      <a:r>
                        <a:rPr 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微粒大小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0003" marR="50003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温度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1451">
                <a:tc gridSpan="2"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相同点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 hMerge="1">
                  <a:tcPr/>
                </a:tc>
                <a:tc gridSpan="3">
                  <a:txBody>
                    <a:bodyPr/>
                    <a:lstStyle/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无规则、永不停息、温度越高运动越剧烈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0003" marR="50003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cPr/>
                </a:tc>
                <a:tc hMerge="1">
                  <a:tcPr/>
                </a:tc>
              </a:tr>
              <a:tr h="822902">
                <a:tc gridSpan="2"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联系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 hMerge="1">
                  <a:tcPr/>
                </a:tc>
                <a:tc gridSpan="3">
                  <a:txBody>
                    <a:bodyPr/>
                    <a:lstStyle/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扩散现象、布朗运动都反映了分子在永不停息地、无规则地做热运动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都是分子热运动的宏观表现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0003" marR="50003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cPr/>
                </a:tc>
                <a:tc hMerge="1"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65367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多选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）关于布朗运动和扩散现象，下列说法中正确的是（</a:t>
            </a:r>
            <a:r>
              <a:rPr lang="zh-CN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布朗运动和扩散现象都需要在重力作用下才能进行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布朗运动是固体微粒的运动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反映了液体或气体分子的无规则运动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布朗运动实验中记录的图像是固体微粒的运动轨迹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扩散现象直接证明了</a:t>
            </a:r>
            <a:r>
              <a:rPr lang="en-US" altLang="zh-CN" b="1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组成物质的分子在永不停息地做无规则运动</a:t>
            </a:r>
            <a:r>
              <a:rPr lang="en-US" altLang="zh-CN" b="1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而布朗运动间接证明了这一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观点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典例2.EPS" descr="id:2147489362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06574" y="1727967"/>
            <a:ext cx="921385" cy="296545"/>
          </a:xfrm>
          <a:prstGeom prst="rect">
            <a:avLst/>
          </a:prstGeom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916832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i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</a:t>
            </a:r>
            <a:r>
              <a:rPr lang="zh-CN" altLang="zh-CN" b="1" i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布朗运动和扩散现象在没有重力作用的情况下也能进行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布朗运动是固体微粒的运动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反映了液体或气体分子的无规则运动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布朗运动实验中记录的是固体微粒每经过一定时间的位置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图像是微粒在不同时刻的位置连线图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不是固体微粒的运动轨迹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扩散现象直接证明了</a:t>
            </a:r>
            <a:r>
              <a:rPr lang="en-US" altLang="zh-CN" b="1">
                <a:solidFill>
                  <a:srgbClr val="FF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组成物质的分子在</a:t>
            </a:r>
            <a:r>
              <a:rPr lang="zh-CN" altLang="zh-CN" b="1" spc="-1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永不停息地做无规则运动</a:t>
            </a:r>
            <a:r>
              <a:rPr lang="en-US" altLang="zh-CN" b="1" spc="-100">
                <a:solidFill>
                  <a:srgbClr val="FF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pc="-1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pc="-1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而布朗运动间接证明了这一观点</a:t>
            </a:r>
            <a:r>
              <a:rPr lang="zh-CN" altLang="zh-CN" b="1" spc="-1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pc="-1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</a:t>
            </a:r>
            <a:r>
              <a:rPr lang="en-US" altLang="zh-CN" b="1" spc="-1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pc="-1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</a:t>
            </a:r>
            <a:r>
              <a:rPr lang="en-US" altLang="zh-CN" b="1" spc="-10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spc="-1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故选</a:t>
            </a:r>
            <a:r>
              <a:rPr lang="en-US" altLang="zh-CN" b="1" spc="-1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pc="-1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spc="-1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 spc="-10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pc="-1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1050" spc="-1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解析.EPS" descr="id:2147489369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06574" y="2079432"/>
            <a:ext cx="832485" cy="296545"/>
          </a:xfrm>
          <a:prstGeom prst="rect">
            <a:avLst/>
          </a:prstGeom>
        </p:spPr>
      </p:pic>
      <p:sp>
        <p:nvSpPr>
          <p:cNvPr id="4" name="内容占位符 1"/>
          <p:cNvSpPr txBox="1"/>
          <p:nvPr/>
        </p:nvSpPr>
        <p:spPr bwMode="auto">
          <a:xfrm>
            <a:off x="360854" y="4726885"/>
            <a:ext cx="11485848" cy="579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Bef>
                <a:spcPct val="0"/>
              </a:spcBef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BD</a:t>
            </a:r>
            <a:endParaRPr lang="zh-CN" altLang="zh-CN" sz="1050" b="1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24答案.EPS" descr="id:214748933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4949011"/>
            <a:ext cx="792088" cy="2819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12941"/>
            <a:ext cx="11485848" cy="390023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</a:t>
            </a:r>
            <a:r>
              <a:rPr lang="zh-CN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对内能的理解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内能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物体中所有分子（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总数为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）的热运动的动能与分子势能的总和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内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）内能是状态量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）内能是宏观量，只对大量分子组成的物体有意义，对个别分子无意义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）物体的内能与物质的量（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分子数量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）、温度（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分子平均动能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）、体积（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分子势能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）有关，与物体的宏观机械运动状态无关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内能与机械能没有必然联系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要点3.EPS" descr="id:2147489383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78582" y="1328965"/>
            <a:ext cx="820199" cy="288032"/>
          </a:xfrm>
          <a:prstGeom prst="rect">
            <a:avLst/>
          </a:prstGeom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0768"/>
            <a:ext cx="11485848" cy="390023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物态变化对内能的影响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一些物体在物态发生变化时，例如冰的熔化、水在沸腾时变为水蒸气，此过程中温度不变，分子的平均动能不变，但分子间的距离变化，分子势能变化，所以物体的内能变化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分子动能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分子的总动能是物体内所有分子热运动动能的总和，它等于分子的平均动能与分子数的乘积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因此，分子的总动能与物体的温度和所含的分子总数有关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34566" y="2106722"/>
            <a:ext cx="11521280" cy="1728192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178730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统计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规律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物体是由大量分子组成的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由于分子热运动是无规则的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所以对于任何一个分子而言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在每一时刻沿什么方向运动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以及运动的速率等都具有偶然性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但对于大量分子的整体而言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它们却表现出规律性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这种规律叫作统计规律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b="1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拓展.EPS" descr="id:214748929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2413338"/>
            <a:ext cx="1062990" cy="296545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732343" y="4311680"/>
            <a:ext cx="1107279" cy="361950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12776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</a:t>
            </a:r>
            <a:r>
              <a:rPr lang="zh-CN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物体</a:t>
            </a:r>
            <a:r>
              <a:rPr lang="zh-CN" altLang="zh-CN" b="1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由大量分子组成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物体是由大量分子组成的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物体是由大量分子（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或原子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）组成的，分子（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或原子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）由一些更小的微粒组成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物理学研究中，当探讨分子、原子或离子等微观粒子的热运动时，通常将它们统称为分子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除了一些有机物质的大分子外，一般分子直径的数量级为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知识点2.EPS" descr="id:214748922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6574" y="1575376"/>
            <a:ext cx="1161415" cy="308610"/>
          </a:xfrm>
          <a:prstGeom prst="rect">
            <a:avLst/>
          </a:prstGeom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分子势能曲线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势能都具有相对性，分子势能也不例外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取分子间距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＞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）的位置分子势能为零，则图像如图甲所示；若取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的位置分子势能为零，则图像如图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乙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示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b="1" i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b="1" i="1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b="1" i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分子势能最小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分子势能为零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是两个不同的概念，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时，分子势能最小，但不一定为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，这与零势能位置的选取有关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718942" y="2708920"/>
            <a:ext cx="4665308" cy="1810943"/>
          </a:xfrm>
          <a:prstGeom prst="rect">
            <a:avLst/>
          </a:prstGeom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94072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内能与机械能的区别和联系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7" name="表格 6"/>
          <p:cNvGraphicFramePr>
            <a:graphicFrameLocks noGrp="1"/>
          </p:cNvGraphicFramePr>
          <p:nvPr/>
        </p:nvGraphicFramePr>
        <p:xfrm>
          <a:off x="334567" y="1532736"/>
          <a:ext cx="11521280" cy="3840480"/>
        </p:xfrm>
        <a:graphic>
          <a:graphicData uri="http://schemas.openxmlformats.org/drawingml/2006/table">
            <a:tbl>
              <a:tblPr firstRow="1" firstCol="1" bandRow="1"/>
              <a:tblGrid>
                <a:gridCol w="2039267"/>
                <a:gridCol w="3728287"/>
                <a:gridCol w="5753726"/>
              </a:tblGrid>
              <a:tr h="54864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内能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机械能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</a:tr>
              <a:tr h="109728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对应的运动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形式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微观分子热运动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宏观物体机械运动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9728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常见的能量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形式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分子动能、分子势能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物体的动能、重力势能或弹性势能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9728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能量存在的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原因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物体内大量分子的热运动和分子间存在相互作用力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由于物体做机械运动和物体发生弹性形变或被举高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/>
        </p:nvGraphicFramePr>
        <p:xfrm>
          <a:off x="334567" y="2060848"/>
          <a:ext cx="11521280" cy="2743200"/>
        </p:xfrm>
        <a:graphic>
          <a:graphicData uri="http://schemas.openxmlformats.org/drawingml/2006/table">
            <a:tbl>
              <a:tblPr firstRow="1" firstCol="1" bandRow="1"/>
              <a:tblGrid>
                <a:gridCol w="2039267"/>
                <a:gridCol w="3728287"/>
                <a:gridCol w="5753726"/>
              </a:tblGrid>
              <a:tr h="54864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内能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机械能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</a:tr>
              <a:tr h="109728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影响因素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物质的量、温度和体积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物体做机械运动的速度、离地高度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或相对于零势能面的高度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或弹性形变量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864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能否为零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永远不能等于零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一定条件下可以等于零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864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联系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在一定条件下可以相互转化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93015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多选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）如图所示，图甲为分子间作用力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与分子间距离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的关系图像，图乙为取无穷远处分子势能为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时的分子势能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与分子间距离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的关系图像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关于分子间作用力和分子势能，下列说法正确的是（</a:t>
            </a:r>
            <a:r>
              <a:rPr lang="zh-CN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＞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并且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增大时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分子势能增大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＜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时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分子间作用力表现为引力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时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分子间作用力和分子势能都为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＜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时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随着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的减小而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增大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典例3.EPS" descr="id:2147489419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84463" y="1255615"/>
            <a:ext cx="958215" cy="30861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31310" y="2479751"/>
            <a:ext cx="4974296" cy="2677441"/>
          </a:xfrm>
          <a:prstGeom prst="rect">
            <a:avLst/>
          </a:prstGeom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96752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i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</a:t>
            </a:r>
            <a:r>
              <a:rPr lang="zh-CN" altLang="zh-CN" b="1" i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由图乙可知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</a:t>
            </a:r>
            <a:r>
              <a:rPr lang="en-US" altLang="zh-CN" b="1" i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＞</a:t>
            </a:r>
            <a:r>
              <a:rPr lang="en-US" altLang="zh-CN" b="1" i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b="1" baseline="-250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并且</a:t>
            </a:r>
            <a:r>
              <a:rPr lang="en-US" altLang="zh-CN" b="1" i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增大时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分子势能增大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</a:t>
            </a:r>
            <a:r>
              <a:rPr lang="en-US" altLang="zh-CN" b="1" i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＜</a:t>
            </a:r>
            <a:r>
              <a:rPr lang="en-US" altLang="zh-CN" b="1" i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b="1" baseline="-250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时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分子间作用力表现为斥力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</a:t>
            </a:r>
            <a:r>
              <a:rPr lang="en-US" altLang="zh-CN" b="1" i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i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b="1" baseline="-250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时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分子间作用力为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分子势能最小但不为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由图乙可知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</a:t>
            </a:r>
            <a:r>
              <a:rPr lang="en-US" altLang="zh-CN" b="1" i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＜</a:t>
            </a:r>
            <a:r>
              <a:rPr lang="en-US" altLang="zh-CN" b="1" i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b="1" baseline="-250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时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i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b="1" baseline="-250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随着</a:t>
            </a:r>
            <a:r>
              <a:rPr lang="en-US" altLang="zh-CN" b="1" i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的减小而增大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解析.EPS" descr="id:2147489369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06574" y="1359352"/>
            <a:ext cx="832485" cy="29654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8982" y="3231560"/>
            <a:ext cx="4974296" cy="2677441"/>
          </a:xfrm>
          <a:prstGeom prst="rect">
            <a:avLst/>
          </a:prstGeom>
        </p:spPr>
      </p:pic>
      <p:sp>
        <p:nvSpPr>
          <p:cNvPr id="6" name="内容占位符 1"/>
          <p:cNvSpPr txBox="1"/>
          <p:nvPr/>
        </p:nvSpPr>
        <p:spPr bwMode="auto">
          <a:xfrm>
            <a:off x="360854" y="3573016"/>
            <a:ext cx="11485848" cy="579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Bef>
                <a:spcPct val="0"/>
              </a:spcBef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AD</a:t>
            </a:r>
            <a:endParaRPr lang="zh-CN" altLang="zh-CN" sz="1050" b="1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24答案.EPS" descr="id:214748933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8582" y="3795142"/>
            <a:ext cx="792088" cy="2819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744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多选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）关于内能和机械能，下列说法正确的是（</a:t>
            </a:r>
            <a:r>
              <a:rPr lang="zh-CN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物体的机械能增大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其内能一定增大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物体的机械能损失时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内能可能增大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物体的内能损失时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机械能必然会减小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物体的机械能可以为零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内能不可以为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零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典例4.EPS" descr="id:2147489454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06574" y="1737020"/>
            <a:ext cx="995045" cy="320040"/>
          </a:xfrm>
          <a:prstGeom prst="rect">
            <a:avLst/>
          </a:prstGeom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14866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物体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的机械能与内能没有关系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内能由物体分子状态决定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而机械能由物体的质量、宏观速度、相对地面高度或弹性形变程度决定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二者决定因素是不同的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物体被举高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机械能增大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若同时温度降低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内能可能减小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物体克服空气阻力匀速下降时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机械能减小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由于摩擦生热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物体温度升高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内能会增大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物体静止时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若温度降低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内能减小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而物体的机械能不变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静止在参考平面上的物体的机械能为零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而物体内的分子在永不停息地做无规则运动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内能不可能为零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解析.EPS" descr="id:2147489369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06574" y="1277466"/>
            <a:ext cx="832485" cy="296545"/>
          </a:xfrm>
          <a:prstGeom prst="rect">
            <a:avLst/>
          </a:prstGeom>
        </p:spPr>
      </p:pic>
      <p:sp>
        <p:nvSpPr>
          <p:cNvPr id="4" name="内容占位符 1"/>
          <p:cNvSpPr txBox="1"/>
          <p:nvPr/>
        </p:nvSpPr>
        <p:spPr bwMode="auto">
          <a:xfrm>
            <a:off x="360854" y="4937265"/>
            <a:ext cx="11485848" cy="579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Bef>
                <a:spcPct val="0"/>
              </a:spcBef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BD</a:t>
            </a:r>
            <a:endParaRPr lang="zh-CN" altLang="zh-CN" sz="1050" b="1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24答案.EPS" descr="id:214748933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5159391"/>
            <a:ext cx="792088" cy="2819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34566" y="2511480"/>
            <a:ext cx="11521280" cy="1205552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492896"/>
            <a:ext cx="11485848" cy="120032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</a:t>
            </a:r>
            <a:r>
              <a:rPr lang="zh-CN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内能是一种与分子热运动及分子间相互作用相关的能量形式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与物体宏观运动状态无关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它取决于物质的量、温度、体积及物态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顿有所悟.EPS" descr="id:214748947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6574" y="2727504"/>
            <a:ext cx="1353185" cy="296545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268788" y="3438053"/>
            <a:ext cx="2304256" cy="36195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1484784"/>
                <a:ext cx="11485848" cy="3589765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阿伏伽德罗常数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）定义：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1mol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任何物质都含有相同的粒子数，这个数量称为阿伏伽德罗常数，用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表示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）数值：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𝑵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𝒏</m:t>
                        </m:r>
                      </m:den>
                    </m:f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6.02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10</a:t>
                </a:r>
                <a:r>
                  <a:rPr lang="en-US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23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mol</a:t>
                </a:r>
                <a:r>
                  <a:rPr lang="zh-CN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）意义： 阿伏伽德罗常数是一个重要的基本常量，通过它可将物体的体积、质量等宏观量与分子的大小、质量等微观量联系起来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1484784"/>
                <a:ext cx="11485848" cy="3589765"/>
              </a:xfrm>
              <a:blipFill rotWithShape="1">
                <a:blip r:embed="rId2"/>
                <a:stretch>
                  <a:fillRect l="-2" t="-4" r="1" b="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710831" y="4644083"/>
            <a:ext cx="648072" cy="361950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86874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</a:t>
            </a:r>
            <a:r>
              <a:rPr lang="zh-CN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分子</a:t>
            </a:r>
            <a:r>
              <a:rPr lang="zh-CN" altLang="zh-CN" b="1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永不停息地做无规则运动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扩散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）概念：不同种物质能够彼此进入对方的现象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）产生原因：物质分子的无规则运动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）发生环境：物质处于固态、液态和气态时，都能发生扩散现象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）意义：直接证明了物质分子在永不停息地做无规则运动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）影响因素：温度越高，扩散越快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知识点3.EPS" descr="id:214748922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6574" y="1349474"/>
            <a:ext cx="1174298" cy="312071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026022" y="1628800"/>
            <a:ext cx="648072" cy="361950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34432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布朗运动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）概念：人们把微粒的永不停息的无规则运动称为布朗运动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）产生的原因：布朗运动是由微粒在液体中受到液体分子的撞击引起的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悬浮在液体中的微粒不断地受到液体分子的撞击，微粒在某一时刻所受各个方向上的撞击作用的不平衡，使微粒的运动状态发生变化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kb4.eps" descr="id:214748923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27054" y="4121368"/>
            <a:ext cx="2721610" cy="189992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358903" y="1988840"/>
            <a:ext cx="648072" cy="36195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743278" y="1484784"/>
            <a:ext cx="1296144" cy="36195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710830" y="1457625"/>
            <a:ext cx="1296144" cy="361950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56222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）特点：永不停息、无规则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）影响因素：微粒越小，布朗运动越明显；温度越高，布朗运动越剧烈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）意义：布朗运动间接地反映了液体（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或气体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）分子运动的无规则性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热运动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）定义：分子的无规则运动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）宏观表现：扩散现象和布朗运动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）特点：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永不停息；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运动无规则；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热运动的剧烈程度与温度有关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温度越高，热运动越剧烈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57230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</a:t>
            </a:r>
            <a:r>
              <a:rPr lang="zh-CN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分子间</a:t>
            </a:r>
            <a:r>
              <a:rPr lang="zh-CN" altLang="zh-CN" b="1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存在着相互作用力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在任何情况下，分子之间总是同时存在着引力和斥力，其大小与分子间的距离有关，而表现出来的分子间作用力是引力和斥力的合力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分子间作用力与分子间距离的关系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图像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知识点4.EPS" descr="id:2147489242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06574" y="1219830"/>
            <a:ext cx="1205865" cy="320040"/>
          </a:xfrm>
          <a:prstGeom prst="rect">
            <a:avLst/>
          </a:prstGeom>
        </p:spPr>
      </p:pic>
      <p:pic>
        <p:nvPicPr>
          <p:cNvPr id="4" name="kb6.jpg" descr="id:214748924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087094" y="3596094"/>
            <a:ext cx="1864360" cy="256921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84784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）当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＜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时，分子间的作用力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表现为斥力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）当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时，引力和斥力相互平衡，分子间的作用力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为零，这个位置称为分子的平衡位置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）当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＞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时，分子间的作用力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表现为引力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）当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≥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时，分子间的作用力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十分微弱，可认为分子间作用力为零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5738</Words>
  <Application>WPS 演示</Application>
  <PresentationFormat>自定义</PresentationFormat>
  <Paragraphs>294</Paragraphs>
  <Slides>37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37</vt:i4>
      </vt:variant>
    </vt:vector>
  </HeadingPairs>
  <TitlesOfParts>
    <vt:vector size="53" baseType="lpstr">
      <vt:lpstr>Arial</vt:lpstr>
      <vt:lpstr>宋体</vt:lpstr>
      <vt:lpstr>Wingdings</vt:lpstr>
      <vt:lpstr>Times New Roman</vt:lpstr>
      <vt:lpstr>楷体</vt:lpstr>
      <vt:lpstr>微软雅黑</vt:lpstr>
      <vt:lpstr>黑体</vt:lpstr>
      <vt:lpstr>Cambria Math</vt:lpstr>
      <vt:lpstr>Arial Unicode MS</vt:lpstr>
      <vt:lpstr>Calibri</vt:lpstr>
      <vt:lpstr>仿宋</vt:lpstr>
      <vt:lpstr>Cambria</vt:lpstr>
      <vt:lpstr>MS Mincho</vt:lpstr>
      <vt:lpstr>Segoe Print</vt:lpstr>
      <vt:lpstr>Book Antiqua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</cp:lastModifiedBy>
  <cp:revision>586</cp:revision>
  <dcterms:created xsi:type="dcterms:W3CDTF">2020-11-06T05:24:00Z</dcterms:created>
  <dcterms:modified xsi:type="dcterms:W3CDTF">2025-11-06T04:06:47Z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2052-12.1.0.21915</vt:lpwstr>
  </property>
  <property fmtid="{D5CDD505-2E9C-101B-9397-08002B2CF9AE}" pid="3" name="ICV">
    <vt:lpwstr>6BB00F47C806416CADB9201803B2E5B0_12</vt:lpwstr>
  </property>
</Properties>
</file>